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6" r:id="rId2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3B600D-84F3-4806-84A6-18AA73D6EC0D}">
  <a:tblStyle styleId="{0D3B600D-84F3-4806-84A6-18AA73D6EC0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7799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027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Nature vs. Nurture debate – Answer in the middle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Ask for “agree most” number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Where are your students?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Picture high/low achieving students who might agree or disagree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27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31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282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755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5317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Event = Raise Hand, Write a paper, HW assignment, talking in class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251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876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058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2709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15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Nature vs. Nurture debate – Answer in the middle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Ask for “agree most” number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Where are your students?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Picture high/low achieving students who might agree or disagree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352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590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84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280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186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Dominant Paradigm in our culture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Seen in popular culture – heroes all have extraordinary talent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Parable of the turtle and the hare.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6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Effective Effort is KEY WORD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Explain feedback loop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Don’t get too used to this graphic!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36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36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Nature vs. Nurture debate – Answer in the middle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Ask for “agree most” number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Where are your students?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Picture high/low achieving students who might agree or disagree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18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Nature vs. Nurture debate – Answer in the middle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Ask for “agree most” number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Where are your students?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Picture high/low achieving students who might agree or disagree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23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reforconfidence.co.uk/.../mindset%20presentation%20for%20teaching%20adults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indsetonline.com/" TargetMode="External"/><Relationship Id="rId7" Type="http://schemas.openxmlformats.org/officeDocument/2006/relationships/hyperlink" Target="http://pzweb.harvard.edu/PIs/DP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bteach.com/rbteach2/Home.html" TargetMode="External"/><Relationship Id="rId5" Type="http://schemas.openxmlformats.org/officeDocument/2006/relationships/hyperlink" Target="http://www.brainology.us/" TargetMode="External"/><Relationship Id="rId4" Type="http://schemas.openxmlformats.org/officeDocument/2006/relationships/hyperlink" Target="https://www.stanford.edu/dept/psychology/cgi-bin/drupalm/cdwec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t="18907"/>
          <a:stretch/>
        </p:blipFill>
        <p:spPr>
          <a:xfrm>
            <a:off x="2047875" y="230187"/>
            <a:ext cx="5094288" cy="6373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304800" y="4114800"/>
            <a:ext cx="8456613" cy="1077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120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talent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an area is something about me that I can</a:t>
            </a:r>
            <a:r>
              <a:rPr lang="en-US" sz="32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change very much.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4800"/>
            <a:ext cx="1784202" cy="214104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762000"/>
            <a:ext cx="2031745" cy="156190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6" name="Shape 216"/>
          <p:cNvSpPr txBox="1"/>
          <p:nvPr/>
        </p:nvSpPr>
        <p:spPr>
          <a:xfrm>
            <a:off x="381000" y="2590800"/>
            <a:ext cx="142557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1" u="none" strike="noStrike" cap="none">
                <a:solidFill>
                  <a:srgbClr val="284304"/>
                </a:solidFill>
                <a:latin typeface="Tahoma"/>
                <a:ea typeface="Tahoma"/>
                <a:cs typeface="Tahoma"/>
                <a:sym typeface="Tahoma"/>
              </a:rPr>
              <a:t>Agree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858000" y="2667000"/>
            <a:ext cx="2014537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1" u="none" strike="noStrike" cap="none">
                <a:solidFill>
                  <a:srgbClr val="284304"/>
                </a:solidFill>
                <a:latin typeface="Tahoma"/>
                <a:ea typeface="Tahoma"/>
                <a:cs typeface="Tahoma"/>
                <a:sym typeface="Tahoma"/>
              </a:rPr>
              <a:t>Disagree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There are many</a:t>
            </a:r>
            <a:b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definitions of </a:t>
            </a:r>
            <a:b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“Intelligence”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from Neuroscience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who play music have been found to have auditory centres that are BIGGER than normal.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‘sound’ area of their brain grew through practicing their music.</a:t>
            </a:r>
          </a:p>
        </p:txBody>
      </p:sp>
      <p:pic>
        <p:nvPicPr>
          <p:cNvPr id="302" name="Shape 30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23592" b="-23591"/>
          <a:stretch/>
        </p:blipFill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5334000"/>
            <a:ext cx="1162049" cy="152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Shape 304"/>
          <p:cNvCxnSpPr/>
          <p:nvPr/>
        </p:nvCxnSpPr>
        <p:spPr>
          <a:xfrm rot="5400000">
            <a:off x="5372099" y="4457699"/>
            <a:ext cx="1447800" cy="9144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stealth" w="lg" len="lg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“Natural Ability” Myth…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267200" y="1447800"/>
            <a:ext cx="4876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Mathematics- “Logic Smart”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Albert Einstein's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teacher said that he was ‘academically subnormal’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failed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entrance exam to get into an elite college.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spent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years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looking for a teaching position, and nobody would hire him.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Shape 3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24712" b="-24712"/>
          <a:stretch/>
        </p:blipFill>
        <p:spPr>
          <a:xfrm>
            <a:off x="457200" y="1600200"/>
            <a:ext cx="358139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4990" r="-4990"/>
          <a:stretch/>
        </p:blipFill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2671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Kinesthetic – “Body Smart”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Jordan's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coach said that he wasn’t more talented than others…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was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his freshman basketball team.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“Natural Ability” Myth…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– “Picture Smarts”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Walt Disney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told that he lacked “creative imagination.”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the War, no newspaper would hire him as an cartoon artist.</a:t>
            </a:r>
          </a:p>
        </p:txBody>
      </p:sp>
      <p:pic>
        <p:nvPicPr>
          <p:cNvPr id="324" name="Shape 3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5658" r="-5657"/>
          <a:stretch/>
        </p:blipFill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“Natural Ability” Myth…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Mindset matter?</a:t>
            </a:r>
          </a:p>
        </p:txBody>
      </p:sp>
      <p:grpSp>
        <p:nvGrpSpPr>
          <p:cNvPr id="332" name="Shape 332"/>
          <p:cNvGrpSpPr/>
          <p:nvPr/>
        </p:nvGrpSpPr>
        <p:grpSpPr>
          <a:xfrm>
            <a:off x="1805043" y="876969"/>
            <a:ext cx="6881754" cy="3280893"/>
            <a:chOff x="1079296" y="-96264"/>
            <a:chExt cx="6881754" cy="3280893"/>
          </a:xfrm>
        </p:grpSpPr>
        <p:sp>
          <p:nvSpPr>
            <p:cNvPr id="333" name="Shape 333"/>
            <p:cNvSpPr/>
            <p:nvPr/>
          </p:nvSpPr>
          <p:spPr>
            <a:xfrm rot="-5400000">
              <a:off x="212128" y="890358"/>
              <a:ext cx="3023108" cy="1049885"/>
            </a:xfrm>
            <a:prstGeom prst="ellipse">
              <a:avLst/>
            </a:prstGeom>
            <a:solidFill>
              <a:srgbClr val="F4FBCA">
                <a:alpha val="4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 rot="-5400000">
              <a:off x="3692237" y="1071515"/>
              <a:ext cx="1002494" cy="8217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4532987" y="821078"/>
              <a:ext cx="3428064" cy="1170610"/>
            </a:xfrm>
            <a:prstGeom prst="rect">
              <a:avLst/>
            </a:prstGeom>
            <a:noFill/>
            <a:ln>
              <a:noFill/>
            </a:ln>
          </p:spPr>
          <p:txBody>
            <a:bodyPr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Evidence about Ability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(Defines </a:t>
              </a:r>
              <a:r>
                <a:rPr lang="en-US" sz="2400" b="0" i="1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who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you are)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595"/>
                </a:spcAft>
                <a:buNone/>
              </a:pPr>
              <a:endParaRPr sz="1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1485541" y="702891"/>
              <a:ext cx="1640446" cy="16404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365"/>
                </a:spcAft>
                <a:buSzPct val="25000"/>
                <a:buNone/>
              </a:pPr>
              <a:r>
                <a:rPr lang="en-US" sz="39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Fixed</a:t>
              </a:r>
            </a:p>
          </p:txBody>
        </p:sp>
        <p:sp>
          <p:nvSpPr>
            <p:cNvPr id="337" name="Shape 337"/>
            <p:cNvSpPr/>
            <p:nvPr/>
          </p:nvSpPr>
          <p:spPr>
            <a:xfrm rot="-5400000">
              <a:off x="751207" y="231824"/>
              <a:ext cx="3280893" cy="2624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" y="34175"/>
                  </a:moveTo>
                  <a:lnTo>
                    <a:pt x="583" y="34175"/>
                  </a:ln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4"/>
                    <a:pt x="29513" y="53999"/>
                    <a:pt x="60000" y="53999"/>
                  </a:cubicBezTo>
                  <a:cubicBezTo>
                    <a:pt x="90486" y="53999"/>
                    <a:pt x="115199" y="43254"/>
                    <a:pt x="115199" y="29999"/>
                  </a:cubicBezTo>
                  <a:cubicBezTo>
                    <a:pt x="115199" y="16745"/>
                    <a:pt x="90486" y="5999"/>
                    <a:pt x="60000" y="5999"/>
                  </a:cubicBezTo>
                  <a:cubicBezTo>
                    <a:pt x="29513" y="5999"/>
                    <a:pt x="4800" y="16745"/>
                    <a:pt x="4800" y="29999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DCF3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8" name="Shape 338"/>
          <p:cNvGrpSpPr/>
          <p:nvPr/>
        </p:nvGrpSpPr>
        <p:grpSpPr>
          <a:xfrm>
            <a:off x="1805043" y="3336220"/>
            <a:ext cx="6881754" cy="3280893"/>
            <a:chOff x="1079296" y="20626"/>
            <a:chExt cx="6881754" cy="3280893"/>
          </a:xfrm>
        </p:grpSpPr>
        <p:sp>
          <p:nvSpPr>
            <p:cNvPr id="339" name="Shape 339"/>
            <p:cNvSpPr/>
            <p:nvPr/>
          </p:nvSpPr>
          <p:spPr>
            <a:xfrm rot="-5400000">
              <a:off x="212128" y="1007249"/>
              <a:ext cx="3023108" cy="1049885"/>
            </a:xfrm>
            <a:prstGeom prst="ellipse">
              <a:avLst/>
            </a:prstGeom>
            <a:solidFill>
              <a:srgbClr val="D0DFBD">
                <a:alpha val="4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 rot="-5400000">
              <a:off x="3692237" y="1205665"/>
              <a:ext cx="1002494" cy="8217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4532987" y="1171750"/>
              <a:ext cx="3428064" cy="703048"/>
            </a:xfrm>
            <a:prstGeom prst="rect">
              <a:avLst/>
            </a:prstGeom>
            <a:noFill/>
            <a:ln>
              <a:noFill/>
            </a:ln>
          </p:spPr>
          <p:txBody>
            <a:bodyPr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Evidence about Progress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84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(Defines </a:t>
              </a:r>
              <a:r>
                <a:rPr lang="en-US" sz="2400" b="0" i="1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where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you are)</a:t>
              </a:r>
            </a:p>
          </p:txBody>
        </p:sp>
        <p:sp>
          <p:nvSpPr>
            <p:cNvPr id="342" name="Shape 342"/>
            <p:cNvSpPr/>
            <p:nvPr/>
          </p:nvSpPr>
          <p:spPr>
            <a:xfrm>
              <a:off x="1485541" y="819782"/>
              <a:ext cx="1640446" cy="164044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SzPct val="25000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Growth</a:t>
              </a:r>
            </a:p>
          </p:txBody>
        </p:sp>
        <p:sp>
          <p:nvSpPr>
            <p:cNvPr id="343" name="Shape 343"/>
            <p:cNvSpPr/>
            <p:nvPr/>
          </p:nvSpPr>
          <p:spPr>
            <a:xfrm rot="-5400000">
              <a:off x="751207" y="348715"/>
              <a:ext cx="3280893" cy="2624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" y="34175"/>
                  </a:moveTo>
                  <a:lnTo>
                    <a:pt x="583" y="34175"/>
                  </a:ln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4"/>
                    <a:pt x="29513" y="53999"/>
                    <a:pt x="60000" y="53999"/>
                  </a:cubicBezTo>
                  <a:cubicBezTo>
                    <a:pt x="90486" y="53999"/>
                    <a:pt x="115199" y="43254"/>
                    <a:pt x="115199" y="29999"/>
                  </a:cubicBezTo>
                  <a:cubicBezTo>
                    <a:pt x="115199" y="16745"/>
                    <a:pt x="90486" y="5999"/>
                    <a:pt x="60000" y="5999"/>
                  </a:cubicBezTo>
                  <a:cubicBezTo>
                    <a:pt x="29513" y="5999"/>
                    <a:pt x="4800" y="16745"/>
                    <a:pt x="4800" y="29999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4F870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4" name="Shape 344"/>
          <p:cNvSpPr txBox="1"/>
          <p:nvPr/>
        </p:nvSpPr>
        <p:spPr>
          <a:xfrm>
            <a:off x="725487" y="1798638"/>
            <a:ext cx="598487" cy="3938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657850" y="2571750"/>
            <a:ext cx="3028949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>
                <a:solidFill>
                  <a:srgbClr val="750000"/>
                </a:solidFill>
                <a:latin typeface="Tahoma"/>
                <a:ea typeface="Tahoma"/>
                <a:cs typeface="Tahoma"/>
                <a:sym typeface="Tahoma"/>
              </a:rPr>
              <a:t>Goal = Look Smart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5657850" y="5191125"/>
            <a:ext cx="2141538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>
                <a:solidFill>
                  <a:srgbClr val="3C6506"/>
                </a:solidFill>
                <a:latin typeface="Tahoma"/>
                <a:ea typeface="Tahoma"/>
                <a:cs typeface="Tahoma"/>
                <a:sym typeface="Tahoma"/>
              </a:rPr>
              <a:t>Goal = Learn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4445" y="1917685"/>
            <a:ext cx="1585951" cy="1219199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4191000"/>
            <a:ext cx="1295400" cy="1554479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Failure: </a:t>
            </a:r>
            <a:r>
              <a:rPr lang="en-US" sz="3250" b="0" i="0" u="none" strike="noStrike" cap="none">
                <a:solidFill>
                  <a:srgbClr val="DC42B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50" b="0" i="0" u="none" strike="noStrike" cap="none">
                <a:solidFill>
                  <a:srgbClr val="DC42B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respond to failure?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3203575" y="2349500"/>
            <a:ext cx="2952750" cy="374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8" y="1557337"/>
            <a:ext cx="4511675" cy="508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people respond?</a:t>
            </a:r>
          </a:p>
        </p:txBody>
      </p:sp>
      <p:grpSp>
        <p:nvGrpSpPr>
          <p:cNvPr id="363" name="Shape 363"/>
          <p:cNvGrpSpPr/>
          <p:nvPr/>
        </p:nvGrpSpPr>
        <p:grpSpPr>
          <a:xfrm>
            <a:off x="1765097" y="894333"/>
            <a:ext cx="7110354" cy="3280893"/>
            <a:chOff x="1307897" y="-96266"/>
            <a:chExt cx="7110354" cy="3280893"/>
          </a:xfrm>
        </p:grpSpPr>
        <p:sp>
          <p:nvSpPr>
            <p:cNvPr id="364" name="Shape 364"/>
            <p:cNvSpPr/>
            <p:nvPr/>
          </p:nvSpPr>
          <p:spPr>
            <a:xfrm rot="-5400000">
              <a:off x="440728" y="890358"/>
              <a:ext cx="3023108" cy="1049885"/>
            </a:xfrm>
            <a:prstGeom prst="ellipse">
              <a:avLst/>
            </a:prstGeom>
            <a:solidFill>
              <a:srgbClr val="F4FBCA">
                <a:alpha val="4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 rot="-5400000">
              <a:off x="3920837" y="1071515"/>
              <a:ext cx="1002494" cy="8217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4612875" y="990596"/>
              <a:ext cx="3805376" cy="1170610"/>
            </a:xfrm>
            <a:prstGeom prst="rect">
              <a:avLst/>
            </a:prstGeom>
            <a:noFill/>
            <a:ln>
              <a:noFill/>
            </a:ln>
          </p:spPr>
          <p:txBody>
            <a:bodyPr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Helpless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Lose self-esteem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84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Make excuses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1553388" y="702891"/>
              <a:ext cx="1801199" cy="16404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365"/>
                </a:spcAft>
                <a:buSzPct val="25000"/>
                <a:buNone/>
              </a:pPr>
              <a:r>
                <a:rPr lang="en-US" sz="39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Fixed</a:t>
              </a:r>
            </a:p>
          </p:txBody>
        </p:sp>
        <p:sp>
          <p:nvSpPr>
            <p:cNvPr id="368" name="Shape 368"/>
            <p:cNvSpPr/>
            <p:nvPr/>
          </p:nvSpPr>
          <p:spPr>
            <a:xfrm rot="-5400000">
              <a:off x="979807" y="231824"/>
              <a:ext cx="3280893" cy="2624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" y="34175"/>
                  </a:moveTo>
                  <a:lnTo>
                    <a:pt x="583" y="34175"/>
                  </a:ln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4"/>
                    <a:pt x="29513" y="53999"/>
                    <a:pt x="60000" y="53999"/>
                  </a:cubicBezTo>
                  <a:cubicBezTo>
                    <a:pt x="90486" y="53999"/>
                    <a:pt x="115199" y="43254"/>
                    <a:pt x="115199" y="29999"/>
                  </a:cubicBezTo>
                  <a:cubicBezTo>
                    <a:pt x="115199" y="16745"/>
                    <a:pt x="90486" y="5999"/>
                    <a:pt x="60000" y="5999"/>
                  </a:cubicBezTo>
                  <a:cubicBezTo>
                    <a:pt x="29513" y="5999"/>
                    <a:pt x="4800" y="16745"/>
                    <a:pt x="4800" y="29999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DCF3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9" name="Shape 369"/>
          <p:cNvGrpSpPr/>
          <p:nvPr/>
        </p:nvGrpSpPr>
        <p:grpSpPr>
          <a:xfrm>
            <a:off x="1765097" y="3336219"/>
            <a:ext cx="7110354" cy="3280893"/>
            <a:chOff x="1307897" y="20625"/>
            <a:chExt cx="7110354" cy="3280893"/>
          </a:xfrm>
        </p:grpSpPr>
        <p:sp>
          <p:nvSpPr>
            <p:cNvPr id="370" name="Shape 370"/>
            <p:cNvSpPr/>
            <p:nvPr/>
          </p:nvSpPr>
          <p:spPr>
            <a:xfrm rot="-5400000">
              <a:off x="440728" y="1007249"/>
              <a:ext cx="3023108" cy="1049885"/>
            </a:xfrm>
            <a:prstGeom prst="ellipse">
              <a:avLst/>
            </a:prstGeom>
            <a:solidFill>
              <a:srgbClr val="D0DFBD">
                <a:alpha val="4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 rot="-5400000">
              <a:off x="3920837" y="1205665"/>
              <a:ext cx="1002494" cy="8217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4487451" y="1171750"/>
              <a:ext cx="3930800" cy="703048"/>
            </a:xfrm>
            <a:prstGeom prst="rect">
              <a:avLst/>
            </a:prstGeom>
            <a:noFill/>
            <a:ln>
              <a:noFill/>
            </a:ln>
          </p:spPr>
          <p:txBody>
            <a:bodyPr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Opportunity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Look for lessons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84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Learn new strategies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1553388" y="819782"/>
              <a:ext cx="1801199" cy="164044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SzPct val="25000"/>
                <a:buNone/>
              </a:pPr>
              <a:r>
                <a:rPr lang="en-US" sz="27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Growth</a:t>
              </a:r>
            </a:p>
          </p:txBody>
        </p:sp>
        <p:sp>
          <p:nvSpPr>
            <p:cNvPr id="374" name="Shape 374"/>
            <p:cNvSpPr/>
            <p:nvPr/>
          </p:nvSpPr>
          <p:spPr>
            <a:xfrm rot="-5400000">
              <a:off x="979807" y="348715"/>
              <a:ext cx="3280893" cy="2624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" y="34175"/>
                  </a:moveTo>
                  <a:lnTo>
                    <a:pt x="583" y="34175"/>
                  </a:ln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4"/>
                    <a:pt x="29513" y="53999"/>
                    <a:pt x="60000" y="53999"/>
                  </a:cubicBezTo>
                  <a:cubicBezTo>
                    <a:pt x="90486" y="53999"/>
                    <a:pt x="115199" y="43254"/>
                    <a:pt x="115199" y="29999"/>
                  </a:cubicBezTo>
                  <a:cubicBezTo>
                    <a:pt x="115199" y="16745"/>
                    <a:pt x="90486" y="5999"/>
                    <a:pt x="60000" y="5999"/>
                  </a:cubicBezTo>
                  <a:cubicBezTo>
                    <a:pt x="29513" y="5999"/>
                    <a:pt x="4800" y="16745"/>
                    <a:pt x="4800" y="29999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4F870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75" name="Shape 375"/>
          <p:cNvSpPr txBox="1"/>
          <p:nvPr/>
        </p:nvSpPr>
        <p:spPr>
          <a:xfrm>
            <a:off x="725487" y="990600"/>
            <a:ext cx="604837" cy="54784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Effort:</a:t>
            </a:r>
            <a:r>
              <a:rPr lang="en-US"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role does it play?</a:t>
            </a:r>
          </a:p>
        </p:txBody>
      </p:sp>
      <p:pic>
        <p:nvPicPr>
          <p:cNvPr id="382" name="Shape 3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0640" r="-1064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put forth Effort?</a:t>
            </a:r>
          </a:p>
        </p:txBody>
      </p:sp>
      <p:grpSp>
        <p:nvGrpSpPr>
          <p:cNvPr id="389" name="Shape 389"/>
          <p:cNvGrpSpPr/>
          <p:nvPr/>
        </p:nvGrpSpPr>
        <p:grpSpPr>
          <a:xfrm>
            <a:off x="1765096" y="894333"/>
            <a:ext cx="7110355" cy="3280893"/>
            <a:chOff x="1307896" y="-96266"/>
            <a:chExt cx="7110355" cy="3280893"/>
          </a:xfrm>
        </p:grpSpPr>
        <p:sp>
          <p:nvSpPr>
            <p:cNvPr id="390" name="Shape 390"/>
            <p:cNvSpPr/>
            <p:nvPr/>
          </p:nvSpPr>
          <p:spPr>
            <a:xfrm rot="-5400000">
              <a:off x="440728" y="890358"/>
              <a:ext cx="3023108" cy="1049885"/>
            </a:xfrm>
            <a:prstGeom prst="ellipse">
              <a:avLst/>
            </a:prstGeom>
            <a:solidFill>
              <a:srgbClr val="F4FBCA">
                <a:alpha val="4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 rot="-5400000">
              <a:off x="3920837" y="1071515"/>
              <a:ext cx="1002494" cy="8217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612875" y="990596"/>
              <a:ext cx="3805376" cy="1170610"/>
            </a:xfrm>
            <a:prstGeom prst="rect">
              <a:avLst/>
            </a:prstGeom>
            <a:noFill/>
            <a:ln>
              <a:noFill/>
            </a:ln>
          </p:spPr>
          <p:txBody>
            <a:bodyPr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Lack of Ability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Try hard only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84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if you ‘need to’</a:t>
              </a:r>
            </a:p>
          </p:txBody>
        </p:sp>
        <p:sp>
          <p:nvSpPr>
            <p:cNvPr id="393" name="Shape 393"/>
            <p:cNvSpPr/>
            <p:nvPr/>
          </p:nvSpPr>
          <p:spPr>
            <a:xfrm>
              <a:off x="1307896" y="702891"/>
              <a:ext cx="2046691" cy="16404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365"/>
                </a:spcAft>
                <a:buSzPct val="25000"/>
                <a:buNone/>
              </a:pPr>
              <a:r>
                <a:rPr lang="en-US" sz="39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Fixed</a:t>
              </a:r>
            </a:p>
          </p:txBody>
        </p:sp>
        <p:sp>
          <p:nvSpPr>
            <p:cNvPr id="394" name="Shape 394"/>
            <p:cNvSpPr/>
            <p:nvPr/>
          </p:nvSpPr>
          <p:spPr>
            <a:xfrm rot="-5400000">
              <a:off x="979807" y="231824"/>
              <a:ext cx="3280893" cy="2624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" y="34175"/>
                  </a:moveTo>
                  <a:lnTo>
                    <a:pt x="583" y="34175"/>
                  </a:ln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4"/>
                    <a:pt x="29513" y="53999"/>
                    <a:pt x="60000" y="53999"/>
                  </a:cubicBezTo>
                  <a:cubicBezTo>
                    <a:pt x="90486" y="53999"/>
                    <a:pt x="115199" y="43254"/>
                    <a:pt x="115199" y="29999"/>
                  </a:cubicBezTo>
                  <a:cubicBezTo>
                    <a:pt x="115199" y="16745"/>
                    <a:pt x="90486" y="5999"/>
                    <a:pt x="60000" y="5999"/>
                  </a:cubicBezTo>
                  <a:cubicBezTo>
                    <a:pt x="29513" y="5999"/>
                    <a:pt x="4800" y="16745"/>
                    <a:pt x="4800" y="29999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DCF33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5" name="Shape 395"/>
          <p:cNvGrpSpPr/>
          <p:nvPr/>
        </p:nvGrpSpPr>
        <p:grpSpPr>
          <a:xfrm>
            <a:off x="1765097" y="3336219"/>
            <a:ext cx="7110354" cy="3280893"/>
            <a:chOff x="1307897" y="20625"/>
            <a:chExt cx="7110354" cy="3280893"/>
          </a:xfrm>
        </p:grpSpPr>
        <p:sp>
          <p:nvSpPr>
            <p:cNvPr id="396" name="Shape 396"/>
            <p:cNvSpPr/>
            <p:nvPr/>
          </p:nvSpPr>
          <p:spPr>
            <a:xfrm rot="-5400000">
              <a:off x="440728" y="1007249"/>
              <a:ext cx="3023108" cy="1049885"/>
            </a:xfrm>
            <a:prstGeom prst="ellipse">
              <a:avLst/>
            </a:prstGeom>
            <a:solidFill>
              <a:srgbClr val="D0DFBD">
                <a:alpha val="40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 rot="-5400000">
              <a:off x="3920837" y="1205665"/>
              <a:ext cx="1002494" cy="8217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4487451" y="1171750"/>
              <a:ext cx="3930800" cy="703048"/>
            </a:xfrm>
            <a:prstGeom prst="rect">
              <a:avLst/>
            </a:prstGeom>
            <a:noFill/>
            <a:ln>
              <a:noFill/>
            </a:ln>
          </p:spPr>
          <p:txBody>
            <a:bodyPr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SzPct val="25000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Path to Success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Bigger Challenge just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84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requires more effort</a:t>
              </a:r>
            </a:p>
          </p:txBody>
        </p:sp>
        <p:sp>
          <p:nvSpPr>
            <p:cNvPr id="399" name="Shape 399"/>
            <p:cNvSpPr/>
            <p:nvPr/>
          </p:nvSpPr>
          <p:spPr>
            <a:xfrm>
              <a:off x="1617260" y="819782"/>
              <a:ext cx="1737327" cy="164044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945"/>
                </a:spcAft>
                <a:buSzPct val="25000"/>
                <a:buNone/>
              </a:pPr>
              <a:r>
                <a:rPr lang="en-US" sz="2700" b="0" i="0" u="none" strike="noStrike" cap="none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Growth</a:t>
              </a:r>
            </a:p>
          </p:txBody>
        </p:sp>
        <p:sp>
          <p:nvSpPr>
            <p:cNvPr id="400" name="Shape 400"/>
            <p:cNvSpPr/>
            <p:nvPr/>
          </p:nvSpPr>
          <p:spPr>
            <a:xfrm rot="-5400000">
              <a:off x="979807" y="348715"/>
              <a:ext cx="3280893" cy="2624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" y="34175"/>
                  </a:moveTo>
                  <a:lnTo>
                    <a:pt x="583" y="34175"/>
                  </a:ln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4"/>
                    <a:pt x="29513" y="53999"/>
                    <a:pt x="60000" y="53999"/>
                  </a:cubicBezTo>
                  <a:cubicBezTo>
                    <a:pt x="90486" y="53999"/>
                    <a:pt x="115199" y="43254"/>
                    <a:pt x="115199" y="29999"/>
                  </a:cubicBezTo>
                  <a:cubicBezTo>
                    <a:pt x="115199" y="16745"/>
                    <a:pt x="90486" y="5999"/>
                    <a:pt x="60000" y="5999"/>
                  </a:cubicBezTo>
                  <a:cubicBezTo>
                    <a:pt x="29513" y="5999"/>
                    <a:pt x="4800" y="16745"/>
                    <a:pt x="4800" y="29999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4F870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1" name="Shape 401"/>
          <p:cNvSpPr txBox="1"/>
          <p:nvPr/>
        </p:nvSpPr>
        <p:spPr>
          <a:xfrm>
            <a:off x="725487" y="1539875"/>
            <a:ext cx="650874" cy="4708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792162" y="0"/>
            <a:ext cx="7542212" cy="5786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sng" strike="noStrike" cap="none" dirty="0">
                <a:solidFill>
                  <a:srgbClr val="9C0001"/>
                </a:solidFill>
                <a:latin typeface="Tahoma"/>
                <a:ea typeface="Tahoma"/>
                <a:cs typeface="Tahoma"/>
                <a:sym typeface="Tahoma"/>
              </a:rPr>
              <a:t>Two Views of Intelligence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Which mindset do you have?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1" u="none" strike="noStrike" cap="none" dirty="0">
                <a:solidFill>
                  <a:srgbClr val="284304"/>
                </a:solidFill>
                <a:latin typeface="Tahoma"/>
                <a:ea typeface="Tahoma"/>
                <a:cs typeface="Tahoma"/>
                <a:sym typeface="Tahoma"/>
              </a:rPr>
              <a:t>Read each statement and decide whether you mostly agree with it or disagree with it.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000" b="0" i="0" u="none" strike="noStrike" cap="none" dirty="0">
              <a:solidFill>
                <a:srgbClr val="0C0C0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/>
              <a:buAutoNum type="arabicPeriod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You can learn new things, but you can’t really change how intelligent you are.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3000" b="0" i="0" u="none" strike="noStrike" cap="none" dirty="0">
              <a:solidFill>
                <a:srgbClr val="0C0C0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matter how much intelligence you have, you can always change it quite a bit.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By:  </a:t>
            </a:r>
            <a:b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 Maisel</a:t>
            </a:r>
            <a:b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Coordinator of Academic Interventions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Fremont Union High School District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josh_maisel@fuhsd.org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3325358"/>
            <a:ext cx="2666999" cy="185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/>
        </p:nvSpPr>
        <p:spPr>
          <a:xfrm>
            <a:off x="2079625" y="4060825"/>
            <a:ext cx="184149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2286000" y="4953000"/>
            <a:ext cx="50291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Centre would like to thank the Scottish Government for their support in helping to produce this resource.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2209800" y="2274888"/>
            <a:ext cx="4572000" cy="1230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Adapted from:</a:t>
            </a: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18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Mindset: The Psychology of Learning and Achievement</a:t>
            </a:r>
            <a:r>
              <a:rPr lang="en-US" sz="1800" b="0" i="0" u="none" strike="noStrike" cap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1800" b="0" i="0" u="none" strike="noStrike" cap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en-US" sz="1800" b="0" i="0" u="none" strike="noStrike" cap="none">
              <a:solidFill>
                <a:srgbClr val="008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892175" y="190500"/>
            <a:ext cx="7191375" cy="286226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8C440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Online Sources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Mindset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Carol Dweck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Brainology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Research For Better Teaching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David Perkins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892516" y="3432217"/>
            <a:ext cx="7191621" cy="3323986"/>
          </a:xfrm>
          <a:prstGeom prst="rect">
            <a:avLst/>
          </a:prstGeom>
          <a:gradFill>
            <a:gsLst>
              <a:gs pos="0">
                <a:srgbClr val="519000"/>
              </a:gs>
              <a:gs pos="100000">
                <a:srgbClr val="D4FF9F"/>
              </a:gs>
            </a:gsLst>
            <a:lin ang="16200000" scaled="0"/>
          </a:gradFill>
          <a:ln w="9525" cap="flat" cmpd="sng">
            <a:solidFill>
              <a:srgbClr val="4E870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Print Sources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Dweck, Carol.  </a:t>
            </a:r>
            <a:r>
              <a:rPr lang="en-US" sz="2000" b="0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Mindset: The New Psychology of Success. 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New York: Random House, 2006.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Perkins, David.  </a:t>
            </a:r>
            <a:r>
              <a:rPr lang="en-US" sz="2000" b="0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Outsmarting IQ: The Emerging Science of Learnable Intelligence.  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New York:  The Free Press, 1995.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Saphier, Jon, and Gower, Robert.   </a:t>
            </a:r>
            <a:r>
              <a:rPr lang="en-US" sz="2000" b="0" i="1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The Skillful Teacher:  Building Your Teaching Skills, </a:t>
            </a:r>
            <a:r>
              <a:rPr lang="en-US" sz="2000" b="0" i="0" u="none" strike="noStrike" cap="none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Research for Better Teaching, Inc.: Action, MA, 1997.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66007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mindsets</a:t>
            </a:r>
          </a:p>
        </p:txBody>
      </p:sp>
      <p:pic>
        <p:nvPicPr>
          <p:cNvPr id="138" name="Shape 1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7539" r="-1754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mindsets</a:t>
            </a:r>
          </a:p>
        </p:txBody>
      </p:sp>
      <p:pic>
        <p:nvPicPr>
          <p:cNvPr id="145" name="Shape 1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7539" r="-17540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487" y="762000"/>
            <a:ext cx="6938999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l="16993" t="6213" r="18138"/>
          <a:stretch/>
        </p:blipFill>
        <p:spPr>
          <a:xfrm>
            <a:off x="1853116" y="1540415"/>
            <a:ext cx="5784299" cy="3198300"/>
          </a:xfrm>
          <a:prstGeom prst="rect">
            <a:avLst/>
          </a:prstGeom>
          <a:solidFill>
            <a:srgbClr val="FF0000"/>
          </a:solidFill>
          <a:ln w="127000" cap="sq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9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Fixed Mindset</a:t>
            </a:r>
            <a:br>
              <a:rPr lang="en-US" sz="39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(Ability-based Belief)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976854" y="4919664"/>
            <a:ext cx="5536821" cy="1938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Intelligence is: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INNATE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UNEVENLY DISTRIBUTED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95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Growth Mindset</a:t>
            </a:r>
            <a:br>
              <a:rPr lang="en-US" sz="395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95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Effort-based Belief)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416" y="1932496"/>
            <a:ext cx="7618266" cy="4092951"/>
          </a:xfrm>
          <a:prstGeom prst="rect">
            <a:avLst/>
          </a:prstGeom>
          <a:solidFill>
            <a:srgbClr val="008000"/>
          </a:solidFill>
          <a:ln w="228600" cap="sq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2" name="Shape 162"/>
          <p:cNvSpPr/>
          <p:nvPr/>
        </p:nvSpPr>
        <p:spPr>
          <a:xfrm>
            <a:off x="3851275" y="2254250"/>
            <a:ext cx="82550" cy="44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38" y="60000"/>
                </a:moveTo>
                <a:lnTo>
                  <a:pt x="4038" y="60000"/>
                </a:lnTo>
                <a:cubicBezTo>
                  <a:pt x="4038" y="36346"/>
                  <a:pt x="20898" y="15614"/>
                  <a:pt x="45214" y="9365"/>
                </a:cubicBezTo>
                <a:cubicBezTo>
                  <a:pt x="69531" y="3116"/>
                  <a:pt x="95300" y="12893"/>
                  <a:pt x="108149" y="33244"/>
                </a:cubicBezTo>
                <a:lnTo>
                  <a:pt x="109825" y="33244"/>
                </a:lnTo>
                <a:lnTo>
                  <a:pt x="111923" y="59999"/>
                </a:lnTo>
                <a:lnTo>
                  <a:pt x="93671" y="33244"/>
                </a:lnTo>
                <a:lnTo>
                  <a:pt x="93551" y="33244"/>
                </a:lnTo>
                <a:lnTo>
                  <a:pt x="93551" y="33244"/>
                </a:lnTo>
                <a:cubicBezTo>
                  <a:pt x="79789" y="22660"/>
                  <a:pt x="59262" y="19576"/>
                  <a:pt x="41475" y="25419"/>
                </a:cubicBezTo>
                <a:cubicBezTo>
                  <a:pt x="23688" y="31263"/>
                  <a:pt x="12115" y="44894"/>
                  <a:pt x="12115" y="60000"/>
                </a:cubicBezTo>
                <a:close/>
              </a:path>
            </a:pathLst>
          </a:custGeom>
          <a:gradFill>
            <a:gsLst>
              <a:gs pos="0">
                <a:srgbClr val="055C96"/>
              </a:gs>
              <a:gs pos="100000">
                <a:srgbClr val="9FDBFF"/>
              </a:gs>
            </a:gsLst>
            <a:lin ang="16200000" scaled="0"/>
          </a:gradFill>
          <a:ln w="9525" cap="flat" cmpd="sng">
            <a:solidFill>
              <a:srgbClr val="12578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862742">
            <a:off x="2367755" y="2258219"/>
            <a:ext cx="650875" cy="59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0"/>
            <a:ext cx="8305799" cy="702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685800" y="228601"/>
            <a:ext cx="4648199" cy="45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Mindset - Positive Feedback Loop</a:t>
            </a:r>
          </a:p>
        </p:txBody>
      </p:sp>
      <p:sp>
        <p:nvSpPr>
          <p:cNvPr id="171" name="Shape 171"/>
          <p:cNvSpPr/>
          <p:nvPr/>
        </p:nvSpPr>
        <p:spPr>
          <a:xfrm>
            <a:off x="2895600" y="2819400"/>
            <a:ext cx="3200399" cy="1066799"/>
          </a:xfrm>
          <a:prstGeom prst="roundRect">
            <a:avLst>
              <a:gd name="adj" fmla="val 16667"/>
            </a:avLst>
          </a:prstGeom>
          <a:solidFill>
            <a:srgbClr val="3C6506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Time Spent 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Effective Effort</a:t>
            </a:r>
          </a:p>
        </p:txBody>
      </p:sp>
      <p:sp>
        <p:nvSpPr>
          <p:cNvPr id="172" name="Shape 172"/>
          <p:cNvSpPr/>
          <p:nvPr/>
        </p:nvSpPr>
        <p:spPr>
          <a:xfrm>
            <a:off x="5791200" y="1752600"/>
            <a:ext cx="2666999" cy="609599"/>
          </a:xfrm>
          <a:prstGeom prst="flowChartAlternateProcess">
            <a:avLst/>
          </a:prstGeom>
          <a:solidFill>
            <a:srgbClr val="497ECC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Achievement</a:t>
            </a:r>
          </a:p>
        </p:txBody>
      </p:sp>
      <p:sp>
        <p:nvSpPr>
          <p:cNvPr id="173" name="Shape 173"/>
          <p:cNvSpPr/>
          <p:nvPr/>
        </p:nvSpPr>
        <p:spPr>
          <a:xfrm>
            <a:off x="914400" y="990600"/>
            <a:ext cx="3962399" cy="612648"/>
          </a:xfrm>
          <a:prstGeom prst="flowChartAlternateProcess">
            <a:avLst/>
          </a:prstGeom>
          <a:solidFill>
            <a:srgbClr val="FE2A2A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Motivation | Self-Confidence</a:t>
            </a:r>
          </a:p>
        </p:txBody>
      </p:sp>
      <p:sp>
        <p:nvSpPr>
          <p:cNvPr id="174" name="Shape 174"/>
          <p:cNvSpPr/>
          <p:nvPr/>
        </p:nvSpPr>
        <p:spPr>
          <a:xfrm>
            <a:off x="1676400" y="4343400"/>
            <a:ext cx="2438399" cy="457200"/>
          </a:xfrm>
          <a:prstGeom prst="flowChartAlternateProcess">
            <a:avLst/>
          </a:prstGeom>
          <a:solidFill>
            <a:srgbClr val="9DF22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Expert Instruction</a:t>
            </a:r>
          </a:p>
        </p:txBody>
      </p:sp>
      <p:sp>
        <p:nvSpPr>
          <p:cNvPr id="175" name="Shape 175"/>
          <p:cNvSpPr/>
          <p:nvPr/>
        </p:nvSpPr>
        <p:spPr>
          <a:xfrm>
            <a:off x="4953000" y="4343400"/>
            <a:ext cx="2362200" cy="457200"/>
          </a:xfrm>
          <a:prstGeom prst="flowChartAlternateProcess">
            <a:avLst/>
          </a:prstGeom>
          <a:solidFill>
            <a:srgbClr val="9DF22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rgbClr val="0C0C0C"/>
                </a:solidFill>
                <a:latin typeface="Tahoma"/>
                <a:ea typeface="Tahoma"/>
                <a:cs typeface="Tahoma"/>
                <a:sym typeface="Tahoma"/>
              </a:rPr>
              <a:t>Strategic Hard Work</a:t>
            </a:r>
          </a:p>
        </p:txBody>
      </p:sp>
      <p:sp>
        <p:nvSpPr>
          <p:cNvPr id="176" name="Shape 176"/>
          <p:cNvSpPr/>
          <p:nvPr/>
        </p:nvSpPr>
        <p:spPr>
          <a:xfrm rot="5400000" flipH="1">
            <a:off x="6267449" y="2571749"/>
            <a:ext cx="762000" cy="8000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4C0057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Shape 177"/>
          <p:cNvSpPr/>
          <p:nvPr/>
        </p:nvSpPr>
        <p:spPr>
          <a:xfrm flipH="1">
            <a:off x="4953000" y="1219200"/>
            <a:ext cx="1981199" cy="4572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4C0057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" name="Shape 178"/>
          <p:cNvSpPr/>
          <p:nvPr/>
        </p:nvSpPr>
        <p:spPr>
          <a:xfrm rot="10800000" flipH="1">
            <a:off x="1676400" y="1676400"/>
            <a:ext cx="914400" cy="19049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4C0057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3352800" y="3962400"/>
            <a:ext cx="304799" cy="3047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DF22F"/>
          </a:solidFill>
          <a:ln w="9525" cap="flat" cmpd="sng">
            <a:solidFill>
              <a:srgbClr val="E01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334000" y="3962400"/>
            <a:ext cx="304799" cy="3047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DF22F"/>
          </a:solidFill>
          <a:ln w="9525" cap="flat" cmpd="sng">
            <a:solidFill>
              <a:srgbClr val="E01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1" name="Shape 181"/>
          <p:cNvSpPr/>
          <p:nvPr/>
        </p:nvSpPr>
        <p:spPr>
          <a:xfrm rot="-9576741">
            <a:off x="1108499" y="-298970"/>
            <a:ext cx="2252609" cy="5042595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E01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82" name="Shape 182"/>
          <p:cNvCxnSpPr>
            <a:stCxn id="181" idx="2"/>
          </p:cNvCxnSpPr>
          <p:nvPr/>
        </p:nvCxnSpPr>
        <p:spPr>
          <a:xfrm>
            <a:off x="1179054" y="1829956"/>
            <a:ext cx="40200" cy="227400"/>
          </a:xfrm>
          <a:prstGeom prst="straightConnector1">
            <a:avLst/>
          </a:prstGeom>
          <a:noFill/>
          <a:ln w="9525" cap="flat" cmpd="sng">
            <a:solidFill>
              <a:srgbClr val="E013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Shape 183"/>
          <p:cNvCxnSpPr/>
          <p:nvPr/>
        </p:nvCxnSpPr>
        <p:spPr>
          <a:xfrm rot="5400000">
            <a:off x="990600" y="1828800"/>
            <a:ext cx="152399" cy="152399"/>
          </a:xfrm>
          <a:prstGeom prst="straightConnector1">
            <a:avLst/>
          </a:prstGeom>
          <a:noFill/>
          <a:ln w="9525" cap="flat" cmpd="sng">
            <a:solidFill>
              <a:srgbClr val="E013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Shape 184"/>
          <p:cNvSpPr/>
          <p:nvPr/>
        </p:nvSpPr>
        <p:spPr>
          <a:xfrm>
            <a:off x="7162800" y="304800"/>
            <a:ext cx="1295400" cy="1066799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Happiness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76200" y="6535578"/>
            <a:ext cx="329687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Image created by Kenny Iams at Lynbrook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04800" y="4114800"/>
            <a:ext cx="8456613" cy="1724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matter how much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intelligence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have, you can always change it quite a bit.</a:t>
            </a: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4800"/>
            <a:ext cx="1784202" cy="214104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762000"/>
            <a:ext cx="2031745" cy="156190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4" name="Shape 194"/>
          <p:cNvSpPr txBox="1"/>
          <p:nvPr/>
        </p:nvSpPr>
        <p:spPr>
          <a:xfrm>
            <a:off x="381000" y="2590800"/>
            <a:ext cx="142557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1" u="none" strike="noStrike" cap="none">
                <a:solidFill>
                  <a:srgbClr val="284304"/>
                </a:solidFill>
                <a:latin typeface="Tahoma"/>
                <a:ea typeface="Tahoma"/>
                <a:cs typeface="Tahoma"/>
                <a:sym typeface="Tahoma"/>
              </a:rPr>
              <a:t>Agree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6858000" y="2667000"/>
            <a:ext cx="2014537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1" u="none" strike="noStrike" cap="none">
                <a:solidFill>
                  <a:srgbClr val="284304"/>
                </a:solidFill>
                <a:latin typeface="Tahoma"/>
                <a:ea typeface="Tahoma"/>
                <a:cs typeface="Tahoma"/>
                <a:sym typeface="Tahoma"/>
              </a:rPr>
              <a:t>Disagree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There are many</a:t>
            </a:r>
            <a:b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definitions of </a:t>
            </a:r>
            <a:b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“Intelligence”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838200" y="3733800"/>
            <a:ext cx="7542212" cy="1724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can always change basic things about my </a:t>
            </a:r>
            <a:r>
              <a:rPr lang="en-US" sz="3200" b="1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personality and abilities</a:t>
            </a:r>
            <a:r>
              <a:rPr lang="en-US"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120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4800"/>
            <a:ext cx="1784202" cy="2141044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762000"/>
            <a:ext cx="2031745" cy="1561905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5" name="Shape 205"/>
          <p:cNvSpPr txBox="1"/>
          <p:nvPr/>
        </p:nvSpPr>
        <p:spPr>
          <a:xfrm>
            <a:off x="381000" y="2590800"/>
            <a:ext cx="142557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1" u="none" strike="noStrike" cap="none">
                <a:solidFill>
                  <a:srgbClr val="284304"/>
                </a:solidFill>
                <a:latin typeface="Tahoma"/>
                <a:ea typeface="Tahoma"/>
                <a:cs typeface="Tahoma"/>
                <a:sym typeface="Tahoma"/>
              </a:rPr>
              <a:t>Agree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6858000" y="2667000"/>
            <a:ext cx="2014537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1" u="none" strike="noStrike" cap="none">
                <a:solidFill>
                  <a:srgbClr val="284304"/>
                </a:solidFill>
                <a:latin typeface="Tahoma"/>
                <a:ea typeface="Tahoma"/>
                <a:cs typeface="Tahoma"/>
                <a:sym typeface="Tahoma"/>
              </a:rPr>
              <a:t>Disagree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There are many</a:t>
            </a:r>
            <a:b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definitions of </a:t>
            </a:r>
            <a:br>
              <a:rPr lang="en-US" sz="4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>
                <a:solidFill>
                  <a:srgbClr val="9C0001"/>
                </a:solidFill>
                <a:latin typeface="Calibri"/>
                <a:ea typeface="Calibri"/>
                <a:cs typeface="Calibri"/>
                <a:sym typeface="Calibri"/>
              </a:rPr>
              <a:t>“Intelligence”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14F220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697</Words>
  <Application>Microsoft Office PowerPoint</Application>
  <PresentationFormat>On-screen Show (4:3)</PresentationFormat>
  <Paragraphs>176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Tahoma</vt:lpstr>
      <vt:lpstr>Calibri</vt:lpstr>
      <vt:lpstr>Times New Roman</vt:lpstr>
      <vt:lpstr>Office Theme</vt:lpstr>
      <vt:lpstr>PowerPoint Presentation</vt:lpstr>
      <vt:lpstr>PowerPoint Presentation</vt:lpstr>
      <vt:lpstr>Two mindsets</vt:lpstr>
      <vt:lpstr>Two mindsets</vt:lpstr>
      <vt:lpstr>Fixed Mindset (Ability-based Belief)</vt:lpstr>
      <vt:lpstr>Growth Mindset (Effort-based Belief)</vt:lpstr>
      <vt:lpstr>Growth Mindset - Positive Feedback Loop</vt:lpstr>
      <vt:lpstr>There are many definitions of  “Intelligence”</vt:lpstr>
      <vt:lpstr>There are many definitions of  “Intelligence”</vt:lpstr>
      <vt:lpstr>There are many definitions of  “Intelligence”</vt:lpstr>
      <vt:lpstr>Evidence from Neuroscience</vt:lpstr>
      <vt:lpstr>The “Natural Ability” Myth…</vt:lpstr>
      <vt:lpstr>The “Natural Ability” Myth…</vt:lpstr>
      <vt:lpstr>The “Natural Ability” Myth…</vt:lpstr>
      <vt:lpstr>Why does Mindset matter?</vt:lpstr>
      <vt:lpstr>Failure:  how do we respond to failure?</vt:lpstr>
      <vt:lpstr>How do people respond?</vt:lpstr>
      <vt:lpstr>Effort:  What role does it play?</vt:lpstr>
      <vt:lpstr>Why put forth Effort?</vt:lpstr>
      <vt:lpstr>Created By:   Josh Maisel Coordinator of Academic Interventions Fremont Union High School District Questions? josh_maisel@fuhsd.org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Douglas</dc:creator>
  <cp:lastModifiedBy>Jacob Douglas</cp:lastModifiedBy>
  <cp:revision>5</cp:revision>
  <dcterms:modified xsi:type="dcterms:W3CDTF">2016-11-29T20:41:30Z</dcterms:modified>
</cp:coreProperties>
</file>